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8"/>
  </p:notesMasterIdLst>
  <p:sldIdLst>
    <p:sldId id="256" r:id="rId2"/>
    <p:sldId id="258" r:id="rId3"/>
    <p:sldId id="259" r:id="rId4"/>
    <p:sldId id="260" r:id="rId5"/>
    <p:sldId id="262" r:id="rId6"/>
    <p:sldId id="265" r:id="rId7"/>
    <p:sldId id="261" r:id="rId8"/>
    <p:sldId id="266" r:id="rId9"/>
    <p:sldId id="264" r:id="rId10"/>
    <p:sldId id="263" r:id="rId11"/>
    <p:sldId id="280" r:id="rId12"/>
    <p:sldId id="275" r:id="rId13"/>
    <p:sldId id="276" r:id="rId14"/>
    <p:sldId id="277" r:id="rId15"/>
    <p:sldId id="279" r:id="rId16"/>
    <p:sldId id="278" r:id="rId1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0330" autoAdjust="0"/>
    <p:restoredTop sz="94660"/>
  </p:normalViewPr>
  <p:slideViewPr>
    <p:cSldViewPr snapToGrid="0" snapToObjects="1">
      <p:cViewPr varScale="1">
        <p:scale>
          <a:sx n="86" d="100"/>
          <a:sy n="86" d="100"/>
        </p:scale>
        <p:origin x="1242" y="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A436BF5-038A-4489-B286-D4F5BF66247A}" type="datetimeFigureOut">
              <a:rPr lang="en-US" smtClean="0"/>
              <a:pPr/>
              <a:t>11/5/2018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0DB71DC-AD2B-4C4A-8599-55CE7F656C32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DB71DC-AD2B-4C4A-8599-55CE7F656C32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DB71DC-AD2B-4C4A-8599-55CE7F656C32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DB6217-A1B6-4D96-9030-8138849E2F63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Chapman, Michael.  South African Literatures. http://</a:t>
            </a:r>
            <a:r>
              <a:rPr lang="en-US" dirty="0" err="1" smtClean="0"/>
              <a:t>www.michaelchapman.co.za/index.php?option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DB71DC-AD2B-4C4A-8599-55CE7F656C32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DB71DC-AD2B-4C4A-8599-55CE7F656C32}" type="slidenum">
              <a:rPr lang="en-US" smtClean="0"/>
              <a:pPr/>
              <a:t>9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DB71DC-AD2B-4C4A-8599-55CE7F656C32}" type="slidenum">
              <a:rPr lang="en-US" smtClean="0"/>
              <a:pPr/>
              <a:t>13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http://</a:t>
            </a:r>
            <a:r>
              <a:rPr lang="en-US" dirty="0" err="1" smtClean="0"/>
              <a:t>malikandlovu.wordpress.com</a:t>
            </a:r>
            <a:r>
              <a:rPr lang="en-US" dirty="0" smtClean="0"/>
              <a:t>/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DB71DC-AD2B-4C4A-8599-55CE7F656C32}" type="slidenum">
              <a:rPr lang="en-US" smtClean="0"/>
              <a:pPr/>
              <a:t>14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DB71DC-AD2B-4C4A-8599-55CE7F656C32}" type="slidenum">
              <a:rPr lang="en-US" smtClean="0"/>
              <a:pPr/>
              <a:t>15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DB71DC-AD2B-4C4A-8599-55CE7F656C32}" type="slidenum">
              <a:rPr lang="en-US" smtClean="0"/>
              <a:pPr/>
              <a:t>16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5DBAF6-7A2E-46B4-9B8A-FA879CF581A1}" type="datetimeFigureOut">
              <a:rPr lang="en-US" smtClean="0"/>
              <a:pPr/>
              <a:t>11/5/2018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8B4050-103C-468F-A343-C31811E9B1C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5DBAF6-7A2E-46B4-9B8A-FA879CF581A1}" type="datetimeFigureOut">
              <a:rPr lang="en-US" smtClean="0"/>
              <a:pPr/>
              <a:t>11/5/2018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8B4050-103C-468F-A343-C31811E9B1C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5DBAF6-7A2E-46B4-9B8A-FA879CF581A1}" type="datetimeFigureOut">
              <a:rPr lang="en-US" smtClean="0"/>
              <a:pPr/>
              <a:t>11/5/2018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8B4050-103C-468F-A343-C31811E9B1C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5DBAF6-7A2E-46B4-9B8A-FA879CF581A1}" type="datetimeFigureOut">
              <a:rPr lang="en-US" smtClean="0"/>
              <a:pPr/>
              <a:t>11/5/2018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8B4050-103C-468F-A343-C31811E9B1C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5DBAF6-7A2E-46B4-9B8A-FA879CF581A1}" type="datetimeFigureOut">
              <a:rPr lang="en-US" smtClean="0"/>
              <a:pPr/>
              <a:t>11/5/2018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8B4050-103C-468F-A343-C31811E9B1C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5DBAF6-7A2E-46B4-9B8A-FA879CF581A1}" type="datetimeFigureOut">
              <a:rPr lang="en-US" smtClean="0"/>
              <a:pPr/>
              <a:t>11/5/2018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8B4050-103C-468F-A343-C31811E9B1C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5DBAF6-7A2E-46B4-9B8A-FA879CF581A1}" type="datetimeFigureOut">
              <a:rPr lang="en-US" smtClean="0"/>
              <a:pPr/>
              <a:t>11/5/2018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8B4050-103C-468F-A343-C31811E9B1C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5DBAF6-7A2E-46B4-9B8A-FA879CF581A1}" type="datetimeFigureOut">
              <a:rPr lang="en-US" smtClean="0"/>
              <a:pPr/>
              <a:t>11/5/2018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8B4050-103C-468F-A343-C31811E9B1C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5DBAF6-7A2E-46B4-9B8A-FA879CF581A1}" type="datetimeFigureOut">
              <a:rPr lang="en-US" smtClean="0"/>
              <a:pPr/>
              <a:t>11/5/2018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8B4050-103C-468F-A343-C31811E9B1C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5DBAF6-7A2E-46B4-9B8A-FA879CF581A1}" type="datetimeFigureOut">
              <a:rPr lang="en-US" smtClean="0"/>
              <a:pPr/>
              <a:t>11/5/2018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8B4050-103C-468F-A343-C31811E9B1C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5DBAF6-7A2E-46B4-9B8A-FA879CF581A1}" type="datetimeFigureOut">
              <a:rPr lang="en-US" smtClean="0"/>
              <a:pPr/>
              <a:t>11/5/2018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8B4050-103C-468F-A343-C31811E9B1C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45DBAF6-7A2E-46B4-9B8A-FA879CF581A1}" type="datetimeFigureOut">
              <a:rPr lang="en-US" smtClean="0"/>
              <a:pPr/>
              <a:t>11/5/2018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8B4050-103C-468F-A343-C31811E9B1C5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n2EvZ8cYcC8" TargetMode="External"/><Relationship Id="rId2" Type="http://schemas.openxmlformats.org/officeDocument/2006/relationships/hyperlink" Target="https://www.pbs.org/video/independent-lens-the-sharpesville-massacre-catalyzes-a-movement/" TargetMode="Externa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.jp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youtube.com/watch?v=SU0h6ddz6Oo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jyu.fi/viesti/verkkotuotanto/kp/sa/peop_ethnicgrps.shtml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Poetry in South Africa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/>
          </a:bodyPr>
          <a:lstStyle/>
          <a:p>
            <a:r>
              <a:rPr lang="en-US" sz="4400" dirty="0" smtClean="0">
                <a:solidFill>
                  <a:srgbClr val="FF0000"/>
                </a:solidFill>
              </a:rPr>
              <a:t>Soweto POETRY and Beyond</a:t>
            </a:r>
          </a:p>
          <a:p>
            <a:r>
              <a:rPr lang="en-US" sz="4400" dirty="0" smtClean="0">
                <a:solidFill>
                  <a:srgbClr val="FF0000"/>
                </a:solidFill>
              </a:rPr>
              <a:t>[</a:t>
            </a:r>
            <a:r>
              <a:rPr lang="en-US" sz="4400" dirty="0">
                <a:solidFill>
                  <a:srgbClr val="FF0000"/>
                </a:solidFill>
              </a:rPr>
              <a:t>D</a:t>
            </a:r>
            <a:r>
              <a:rPr lang="en-US" sz="4400" dirty="0" smtClean="0">
                <a:solidFill>
                  <a:srgbClr val="FF0000"/>
                </a:solidFill>
              </a:rPr>
              <a:t>uring and after Apartheid] </a:t>
            </a:r>
            <a:endParaRPr lang="en-US" sz="44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Poetry assignment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Form groups of 3- or 4</a:t>
            </a:r>
          </a:p>
          <a:p>
            <a:r>
              <a:rPr lang="en-US" dirty="0" smtClean="0"/>
              <a:t>Each person will be given slips of paper containing one to three lines from a poem.</a:t>
            </a:r>
          </a:p>
          <a:p>
            <a:r>
              <a:rPr lang="en-US" dirty="0" smtClean="0"/>
              <a:t>You must try to reassemble the poem as a group</a:t>
            </a:r>
          </a:p>
          <a:p>
            <a:r>
              <a:rPr lang="en-US" b="1" dirty="0" smtClean="0"/>
              <a:t>Initially you may not show your cards to anyone, </a:t>
            </a:r>
          </a:p>
          <a:p>
            <a:pPr>
              <a:buNone/>
            </a:pPr>
            <a:r>
              <a:rPr lang="en-US" b="1" dirty="0" smtClean="0"/>
              <a:t> &amp; instead you must read the lines aloud.</a:t>
            </a:r>
          </a:p>
          <a:p>
            <a:r>
              <a:rPr lang="en-US" dirty="0" smtClean="0"/>
              <a:t>You will have 5-8 minutes to try to assemble the poem.</a:t>
            </a:r>
          </a:p>
          <a:p>
            <a:r>
              <a:rPr lang="en-US" dirty="0" smtClean="0"/>
              <a:t>Then we will compare notes with all the other groups.</a:t>
            </a:r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3556" dirty="0"/>
              <a:t>Always a Suspect</a:t>
            </a:r>
            <a:r>
              <a:rPr lang="en-US" sz="2667" dirty="0"/>
              <a:t/>
            </a:r>
            <a:br>
              <a:rPr lang="en-US" sz="2667" dirty="0"/>
            </a:br>
            <a:r>
              <a:rPr lang="en-US" sz="2667" dirty="0"/>
              <a:t>By Oswald </a:t>
            </a:r>
            <a:r>
              <a:rPr lang="en-US" sz="2667" dirty="0" err="1"/>
              <a:t>Mbuyiseni</a:t>
            </a:r>
            <a:r>
              <a:rPr lang="en-US" sz="2667" dirty="0"/>
              <a:t> </a:t>
            </a:r>
            <a:r>
              <a:rPr lang="en-US" sz="2667" dirty="0" err="1"/>
              <a:t>Mitshali</a:t>
            </a:r>
            <a:r>
              <a:rPr lang="en-US" sz="2667" dirty="0"/>
              <a:t> 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fontScale="62500" lnSpcReduction="20000"/>
          </a:bodyPr>
          <a:lstStyle/>
          <a:p>
            <a:pPr>
              <a:buNone/>
            </a:pPr>
            <a:r>
              <a:rPr lang="en-US" dirty="0"/>
              <a:t>I get up in the morning</a:t>
            </a:r>
          </a:p>
          <a:p>
            <a:pPr>
              <a:buNone/>
            </a:pPr>
            <a:r>
              <a:rPr lang="en-US" dirty="0"/>
              <a:t>and dress up like a gentleman – </a:t>
            </a:r>
          </a:p>
          <a:p>
            <a:pPr>
              <a:buNone/>
            </a:pPr>
            <a:r>
              <a:rPr lang="en-US" dirty="0"/>
              <a:t>A white shirt a tie and a suit.</a:t>
            </a:r>
          </a:p>
          <a:p>
            <a:pPr>
              <a:buNone/>
            </a:pPr>
            <a:r>
              <a:rPr lang="en-US" dirty="0"/>
              <a:t> </a:t>
            </a:r>
          </a:p>
          <a:p>
            <a:pPr>
              <a:buNone/>
            </a:pPr>
            <a:r>
              <a:rPr lang="en-US" dirty="0"/>
              <a:t>I walk into the street</a:t>
            </a:r>
          </a:p>
          <a:p>
            <a:pPr>
              <a:buNone/>
            </a:pPr>
            <a:r>
              <a:rPr lang="en-US" dirty="0"/>
              <a:t>to be met by a man</a:t>
            </a:r>
          </a:p>
          <a:p>
            <a:pPr>
              <a:buNone/>
            </a:pPr>
            <a:r>
              <a:rPr lang="en-US" dirty="0"/>
              <a:t>who tells me to ‘produce’.</a:t>
            </a:r>
          </a:p>
          <a:p>
            <a:pPr>
              <a:buNone/>
            </a:pPr>
            <a:r>
              <a:rPr lang="en-US" dirty="0"/>
              <a:t> </a:t>
            </a:r>
          </a:p>
          <a:p>
            <a:pPr>
              <a:buNone/>
            </a:pPr>
            <a:r>
              <a:rPr lang="en-US" dirty="0"/>
              <a:t>I show him</a:t>
            </a:r>
          </a:p>
          <a:p>
            <a:pPr>
              <a:buNone/>
            </a:pPr>
            <a:r>
              <a:rPr lang="en-US" dirty="0"/>
              <a:t>the document of my existence</a:t>
            </a:r>
          </a:p>
          <a:p>
            <a:pPr>
              <a:buNone/>
            </a:pPr>
            <a:r>
              <a:rPr lang="en-US" dirty="0"/>
              <a:t>to be scrutinized and given the nod. </a:t>
            </a:r>
          </a:p>
          <a:p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2308302"/>
            <a:ext cx="4038600" cy="3817861"/>
          </a:xfrm>
        </p:spPr>
        <p:txBody>
          <a:bodyPr>
            <a:normAutofit fontScale="62500" lnSpcReduction="20000"/>
          </a:bodyPr>
          <a:lstStyle/>
          <a:p>
            <a:pPr>
              <a:buNone/>
            </a:pPr>
            <a:r>
              <a:rPr lang="en-US" dirty="0"/>
              <a:t>Then I enter the foyer of a building</a:t>
            </a:r>
          </a:p>
          <a:p>
            <a:pPr>
              <a:buNone/>
            </a:pPr>
            <a:r>
              <a:rPr lang="en-US" dirty="0"/>
              <a:t>to have my way barred by </a:t>
            </a:r>
            <a:r>
              <a:rPr lang="en-US" dirty="0" smtClean="0"/>
              <a:t>a commissionaire</a:t>
            </a:r>
          </a:p>
          <a:p>
            <a:pPr>
              <a:buNone/>
            </a:pPr>
            <a:r>
              <a:rPr lang="en-US" dirty="0" smtClean="0"/>
              <a:t>‘</a:t>
            </a:r>
            <a:r>
              <a:rPr lang="en-US" dirty="0"/>
              <a:t>What do you want?’</a:t>
            </a:r>
          </a:p>
          <a:p>
            <a:pPr>
              <a:buNone/>
            </a:pPr>
            <a:r>
              <a:rPr lang="en-US" dirty="0"/>
              <a:t> </a:t>
            </a:r>
          </a:p>
          <a:p>
            <a:pPr>
              <a:buNone/>
            </a:pPr>
            <a:r>
              <a:rPr lang="en-US" dirty="0"/>
              <a:t>I trudge the city pavements</a:t>
            </a:r>
          </a:p>
          <a:p>
            <a:pPr>
              <a:buNone/>
            </a:pPr>
            <a:r>
              <a:rPr lang="en-US" dirty="0"/>
              <a:t>side by side with ‘madam’</a:t>
            </a:r>
          </a:p>
          <a:p>
            <a:pPr>
              <a:buNone/>
            </a:pPr>
            <a:r>
              <a:rPr lang="en-US" dirty="0"/>
              <a:t>who shifts her handbag</a:t>
            </a:r>
          </a:p>
          <a:p>
            <a:pPr>
              <a:buNone/>
            </a:pPr>
            <a:r>
              <a:rPr lang="en-US" dirty="0"/>
              <a:t>from my side to the other,</a:t>
            </a:r>
          </a:p>
          <a:p>
            <a:pPr>
              <a:buNone/>
            </a:pPr>
            <a:r>
              <a:rPr lang="en-US" dirty="0"/>
              <a:t>and looks at me with eyes that say</a:t>
            </a:r>
          </a:p>
          <a:p>
            <a:pPr>
              <a:buNone/>
            </a:pPr>
            <a:r>
              <a:rPr lang="en-US" dirty="0"/>
              <a:t>‘Ha! Ha! I know who you are;</a:t>
            </a:r>
          </a:p>
          <a:p>
            <a:pPr>
              <a:buNone/>
            </a:pPr>
            <a:r>
              <a:rPr lang="en-US" dirty="0"/>
              <a:t>beneath those fine clothes</a:t>
            </a:r>
          </a:p>
          <a:p>
            <a:pPr>
              <a:buNone/>
            </a:pPr>
            <a:r>
              <a:rPr lang="en-US" dirty="0"/>
              <a:t>ticks the heart of a thief.’</a:t>
            </a:r>
          </a:p>
          <a:p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45920" y="338970"/>
            <a:ext cx="1143000" cy="1524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Poetry assignment continued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Discussion</a:t>
            </a:r>
          </a:p>
          <a:p>
            <a:pPr marL="0" indent="0">
              <a:buNone/>
            </a:pPr>
            <a:r>
              <a:rPr lang="en-US" dirty="0" smtClean="0"/>
              <a:t>Was it easy or difficult to assemble the poem ?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How did you determine the order of the lines ?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What meanings do you think the poem conveys?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Themes &amp; style of poetry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>
              <a:buNone/>
            </a:pPr>
            <a:r>
              <a:rPr lang="en-US" dirty="0" smtClean="0"/>
              <a:t>“Always a Suspect” first published in 1971 </a:t>
            </a:r>
          </a:p>
          <a:p>
            <a:pPr>
              <a:buNone/>
            </a:pPr>
            <a:r>
              <a:rPr lang="en-US" dirty="0" smtClean="0"/>
              <a:t>Addresses the day to day life in the townships </a:t>
            </a:r>
          </a:p>
          <a:p>
            <a:r>
              <a:rPr lang="en-US" dirty="0" smtClean="0"/>
              <a:t>Intention and social critique is </a:t>
            </a:r>
            <a:r>
              <a:rPr lang="en-US" b="1" dirty="0" smtClean="0">
                <a:solidFill>
                  <a:srgbClr val="FF0000"/>
                </a:solidFill>
              </a:rPr>
              <a:t>slightly veiled, stated in code</a:t>
            </a:r>
          </a:p>
          <a:p>
            <a:r>
              <a:rPr lang="en-US" dirty="0" smtClean="0">
                <a:solidFill>
                  <a:srgbClr val="0000FF"/>
                </a:solidFill>
              </a:rPr>
              <a:t>Indirectly challenges </a:t>
            </a:r>
            <a:r>
              <a:rPr lang="en-US" dirty="0" smtClean="0"/>
              <a:t>the social inequalities in South Africa</a:t>
            </a:r>
          </a:p>
          <a:p>
            <a:pPr>
              <a:buNone/>
            </a:pPr>
            <a:r>
              <a:rPr lang="en-US" dirty="0" smtClean="0">
                <a:solidFill>
                  <a:srgbClr val="008000"/>
                </a:solidFill>
              </a:rPr>
              <a:t>Depicts the ironies </a:t>
            </a:r>
            <a:r>
              <a:rPr lang="en-US" dirty="0" smtClean="0"/>
              <a:t>of what typically would symbolize a respectable character</a:t>
            </a:r>
          </a:p>
          <a:p>
            <a:pPr>
              <a:buNone/>
            </a:pPr>
            <a:r>
              <a:rPr lang="en-US" dirty="0" smtClean="0"/>
              <a:t>				“A White shirt and tie and suit “ and places that in direct contradiction with the thoughts and behaviors imposed  unto blacks during the Apartheid era.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/>
            </a:r>
            <a:br>
              <a:rPr lang="en-US" dirty="0"/>
            </a:br>
            <a:r>
              <a:rPr lang="en-US" dirty="0"/>
              <a:t>The intellectual and literary background to Soweto </a:t>
            </a:r>
            <a:r>
              <a:rPr lang="en-US" dirty="0" smtClean="0"/>
              <a:t>poetry-</a:t>
            </a:r>
            <a:r>
              <a:rPr lang="en-US" dirty="0"/>
              <a:t> 1970s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17637"/>
            <a:ext cx="4038600" cy="5306547"/>
          </a:xfrm>
        </p:spPr>
        <p:txBody>
          <a:bodyPr>
            <a:normAutofit fontScale="25000" lnSpcReduction="20000"/>
          </a:bodyPr>
          <a:lstStyle/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sz="8000" dirty="0" smtClean="0"/>
              <a:t>Soweto poetry emphasized a radically altered sense of reality </a:t>
            </a:r>
            <a:r>
              <a:rPr lang="en-US" sz="8000" dirty="0" smtClean="0"/>
              <a:t>after </a:t>
            </a:r>
            <a:r>
              <a:rPr lang="en-US" sz="8000" dirty="0" smtClean="0"/>
              <a:t>the devastating events from the Sharpeville Massacre.</a:t>
            </a:r>
          </a:p>
          <a:p>
            <a:pPr marL="0" indent="0">
              <a:buNone/>
            </a:pPr>
            <a:endParaRPr lang="en-US" sz="8000" dirty="0" smtClean="0"/>
          </a:p>
          <a:p>
            <a:pPr marL="0" indent="0">
              <a:buNone/>
            </a:pPr>
            <a:r>
              <a:rPr lang="en-US" sz="8000" dirty="0"/>
              <a:t>The </a:t>
            </a:r>
            <a:r>
              <a:rPr lang="en-US" sz="8000" b="1" dirty="0"/>
              <a:t>Sharpeville Massacre</a:t>
            </a:r>
            <a:r>
              <a:rPr lang="en-US" sz="8000" dirty="0"/>
              <a:t>, which occurred on March 21, 1960, in the township of </a:t>
            </a:r>
            <a:r>
              <a:rPr lang="en-US" sz="8000" b="1" dirty="0"/>
              <a:t>Sharpeville</a:t>
            </a:r>
            <a:r>
              <a:rPr lang="en-US" sz="8000" dirty="0"/>
              <a:t>, South Africa, </a:t>
            </a:r>
            <a:endParaRPr lang="en-US" sz="8000" dirty="0" smtClean="0"/>
          </a:p>
          <a:p>
            <a:pPr marL="0" indent="0">
              <a:buNone/>
            </a:pPr>
            <a:endParaRPr lang="en-US" sz="8000" dirty="0" smtClean="0"/>
          </a:p>
          <a:p>
            <a:pPr marL="0" indent="0">
              <a:buNone/>
            </a:pPr>
            <a:r>
              <a:rPr lang="en-US" sz="8000" dirty="0" smtClean="0"/>
              <a:t>There </a:t>
            </a:r>
            <a:r>
              <a:rPr lang="en-US" sz="8000" dirty="0"/>
              <a:t>were 249 casualties in total, including 29 children. Many sustained back injuries from being shot as they </a:t>
            </a:r>
            <a:r>
              <a:rPr lang="en-US" sz="8000" dirty="0" smtClean="0"/>
              <a:t>fled</a:t>
            </a:r>
          </a:p>
          <a:p>
            <a:pPr marL="0" indent="0">
              <a:buNone/>
            </a:pPr>
            <a:endParaRPr lang="en-US" sz="8000" dirty="0"/>
          </a:p>
          <a:p>
            <a:pPr marL="0" indent="0">
              <a:buNone/>
            </a:pPr>
            <a:r>
              <a:rPr lang="en-US" sz="8000" dirty="0"/>
              <a:t>This event resulted in what was then the largest number deaths in a protest against apartheid. </a:t>
            </a:r>
          </a:p>
          <a:p>
            <a:pPr marL="0" indent="0">
              <a:buNone/>
            </a:pPr>
            <a:endParaRPr lang="en-US" sz="3800" dirty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 </a:t>
            </a:r>
          </a:p>
          <a:p>
            <a:pPr marL="0" indent="0">
              <a:buNone/>
            </a:pPr>
            <a:endParaRPr lang="en-US" dirty="0" smtClean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5123985"/>
          </a:xfrm>
        </p:spPr>
        <p:txBody>
          <a:bodyPr>
            <a:normAutofit fontScale="25000" lnSpcReduction="20000"/>
          </a:bodyPr>
          <a:lstStyle/>
          <a:p>
            <a:endParaRPr lang="en-US" dirty="0"/>
          </a:p>
          <a:p>
            <a:pPr marL="0" indent="0">
              <a:buNone/>
            </a:pPr>
            <a:r>
              <a:rPr lang="en-US" sz="7200" dirty="0" smtClean="0"/>
              <a:t>It came </a:t>
            </a:r>
            <a:r>
              <a:rPr lang="en-US" sz="7200" dirty="0"/>
              <a:t>to symbolize the struggle for black south Africans</a:t>
            </a:r>
            <a:r>
              <a:rPr lang="en-US" sz="7200" dirty="0" smtClean="0"/>
              <a:t>.</a:t>
            </a:r>
          </a:p>
          <a:p>
            <a:pPr marL="0" indent="0">
              <a:buNone/>
            </a:pPr>
            <a:endParaRPr lang="en-US" sz="7200" dirty="0"/>
          </a:p>
          <a:p>
            <a:pPr marL="0" indent="0">
              <a:buNone/>
            </a:pPr>
            <a:endParaRPr lang="en-US" sz="7200" dirty="0" smtClean="0"/>
          </a:p>
          <a:p>
            <a:pPr marL="0" indent="0">
              <a:buNone/>
            </a:pPr>
            <a:r>
              <a:rPr lang="en-US" sz="7200" b="1" dirty="0" smtClean="0"/>
              <a:t>PBS Independent lens: Have </a:t>
            </a:r>
            <a:r>
              <a:rPr lang="en-US" sz="7200" b="1" dirty="0"/>
              <a:t>You Heard from Johannesburg: The Sharpeville </a:t>
            </a:r>
            <a:r>
              <a:rPr lang="en-US" sz="7200" b="1" dirty="0" smtClean="0"/>
              <a:t>Massacre (</a:t>
            </a:r>
            <a:r>
              <a:rPr lang="en-US" sz="7200" dirty="0"/>
              <a:t>Clip: Season 13 Episode 8 | 1m </a:t>
            </a:r>
            <a:r>
              <a:rPr lang="en-US" sz="7200" dirty="0" smtClean="0"/>
              <a:t>49s)</a:t>
            </a:r>
            <a:endParaRPr lang="en-US" sz="7200" b="1" dirty="0"/>
          </a:p>
          <a:p>
            <a:endParaRPr lang="en-US" sz="7200" dirty="0" smtClean="0"/>
          </a:p>
          <a:p>
            <a:r>
              <a:rPr lang="en-US" sz="7200" dirty="0">
                <a:hlinkClick r:id="rId2"/>
              </a:rPr>
              <a:t>https://www.pbs.org/video/independent-lens-the-sharpesville-massacre-catalyzes-a-movement/</a:t>
            </a:r>
            <a:endParaRPr lang="en-US" sz="7200" dirty="0"/>
          </a:p>
          <a:p>
            <a:endParaRPr lang="en-US" sz="7200" dirty="0" smtClean="0"/>
          </a:p>
          <a:p>
            <a:pPr marL="0" indent="0">
              <a:buNone/>
            </a:pPr>
            <a:endParaRPr lang="en-US" sz="7200" b="1" dirty="0" smtClean="0"/>
          </a:p>
          <a:p>
            <a:pPr marL="0" indent="0">
              <a:buNone/>
            </a:pPr>
            <a:r>
              <a:rPr lang="en-US" sz="7200" b="1" dirty="0" smtClean="0"/>
              <a:t>Sharpeville </a:t>
            </a:r>
            <a:r>
              <a:rPr lang="en-US" sz="7200" b="1" dirty="0"/>
              <a:t>massacre was turning point in anti-apartheid </a:t>
            </a:r>
            <a:r>
              <a:rPr lang="en-US" sz="7200" b="1" dirty="0" smtClean="0"/>
              <a:t>movement - CBS</a:t>
            </a:r>
            <a:endParaRPr lang="en-US" sz="7200" b="1" dirty="0"/>
          </a:p>
          <a:p>
            <a:endParaRPr lang="en-US" sz="7200" dirty="0"/>
          </a:p>
          <a:p>
            <a:r>
              <a:rPr lang="en-US" sz="7200" dirty="0">
                <a:hlinkClick r:id="rId3"/>
              </a:rPr>
              <a:t>https://</a:t>
            </a:r>
            <a:r>
              <a:rPr lang="en-US" sz="7200" dirty="0" smtClean="0">
                <a:hlinkClick r:id="rId3"/>
              </a:rPr>
              <a:t>www.youtube.com/watch?v=n2EvZ8cYcC8</a:t>
            </a:r>
            <a:endParaRPr lang="en-US" sz="7200" dirty="0" smtClean="0"/>
          </a:p>
          <a:p>
            <a:endParaRPr lang="en-US" sz="4400" dirty="0"/>
          </a:p>
          <a:p>
            <a:endParaRPr lang="en-U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3556" dirty="0" smtClean="0"/>
              <a:t>Soweto poetry or </a:t>
            </a:r>
            <a:r>
              <a:rPr lang="en-US" sz="3600" dirty="0" smtClean="0"/>
              <a:t>Township poetry</a:t>
            </a:r>
            <a:r>
              <a:rPr lang="en-US" sz="3556" dirty="0" smtClean="0"/>
              <a:t> </a:t>
            </a:r>
            <a:br>
              <a:rPr lang="en-US" sz="3556" dirty="0" smtClean="0"/>
            </a:br>
            <a:r>
              <a:rPr lang="en-US" sz="2800" dirty="0" smtClean="0"/>
              <a:t/>
            </a:r>
            <a:br>
              <a:rPr lang="en-US" sz="2800" dirty="0" smtClean="0"/>
            </a:br>
            <a:endParaRPr lang="en-US" sz="2222" dirty="0"/>
          </a:p>
        </p:txBody>
      </p:sp>
      <p:sp>
        <p:nvSpPr>
          <p:cNvPr id="10" name="Content Placeholder 9"/>
          <p:cNvSpPr>
            <a:spLocks noGrp="1"/>
          </p:cNvSpPr>
          <p:nvPr>
            <p:ph sz="half" idx="1"/>
          </p:nvPr>
        </p:nvSpPr>
        <p:spPr/>
        <p:txBody>
          <a:bodyPr>
            <a:normAutofit fontScale="25000" lnSpcReduction="20000"/>
          </a:bodyPr>
          <a:lstStyle/>
          <a:p>
            <a:r>
              <a:rPr lang="en-US" sz="9600" dirty="0" smtClean="0"/>
              <a:t>Poets were concerned with the realities of survival; they wrote what is known as Soweto poetry. Soweto was a Bantu suburb of the city, Johannesburg. </a:t>
            </a:r>
          </a:p>
          <a:p>
            <a:endParaRPr lang="en-US" sz="9600" dirty="0" smtClean="0"/>
          </a:p>
          <a:p>
            <a:r>
              <a:rPr lang="en-US" sz="9600" dirty="0" smtClean="0"/>
              <a:t> Soweto itself stands as the metaphor of the then identified post-Sharpeville mood. </a:t>
            </a:r>
          </a:p>
          <a:p>
            <a:r>
              <a:rPr lang="en-US" sz="9600" dirty="0" smtClean="0"/>
              <a:t>(sometimes called Township </a:t>
            </a:r>
            <a:r>
              <a:rPr lang="en-US" sz="9600" dirty="0"/>
              <a:t>poetry,</a:t>
            </a:r>
            <a:r>
              <a:rPr lang="en-US" sz="9600" dirty="0" smtClean="0"/>
              <a:t> or The New Black poetry of the 1970s, </a:t>
            </a:r>
            <a:r>
              <a:rPr lang="en-US" sz="9600" dirty="0"/>
              <a:t>Participatory poetry,</a:t>
            </a:r>
            <a:r>
              <a:rPr lang="en-US" sz="9600" dirty="0" smtClean="0"/>
              <a:t> </a:t>
            </a:r>
            <a:r>
              <a:rPr lang="en-US" sz="9600" dirty="0"/>
              <a:t>P</a:t>
            </a:r>
            <a:r>
              <a:rPr lang="en-US" sz="9600" dirty="0" smtClean="0"/>
              <a:t>eople’s poetry.)</a:t>
            </a:r>
          </a:p>
          <a:p>
            <a:pPr>
              <a:buNone/>
            </a:pPr>
            <a:endParaRPr lang="en-US" sz="9600" dirty="0" smtClean="0"/>
          </a:p>
          <a:p>
            <a:pPr>
              <a:buNone/>
            </a:pPr>
            <a:endParaRPr lang="en-US" sz="9600" dirty="0" smtClean="0"/>
          </a:p>
          <a:p>
            <a:pPr>
              <a:buNone/>
            </a:pPr>
            <a:r>
              <a:rPr lang="en-US" dirty="0" smtClean="0"/>
              <a:t> </a:t>
            </a:r>
          </a:p>
          <a:p>
            <a:pPr>
              <a:buNone/>
            </a:pPr>
            <a:endParaRPr lang="en-US" dirty="0"/>
          </a:p>
        </p:txBody>
      </p:sp>
      <p:sp>
        <p:nvSpPr>
          <p:cNvPr id="2" name="Content Placeholder 1"/>
          <p:cNvSpPr>
            <a:spLocks noGrp="1"/>
          </p:cNvSpPr>
          <p:nvPr>
            <p:ph sz="half" idx="2"/>
          </p:nvPr>
        </p:nvSpPr>
        <p:spPr>
          <a:xfrm>
            <a:off x="4648200" y="936702"/>
            <a:ext cx="4038600" cy="5189461"/>
          </a:xfrm>
        </p:spPr>
        <p:txBody>
          <a:bodyPr/>
          <a:lstStyle/>
          <a:p>
            <a:pPr>
              <a:buNone/>
            </a:pPr>
            <a:r>
              <a:rPr lang="en-US" dirty="0"/>
              <a:t>Other poets in this genre of poetry</a:t>
            </a:r>
            <a:br>
              <a:rPr lang="en-US" dirty="0"/>
            </a:br>
            <a:r>
              <a:rPr lang="en-US" dirty="0"/>
              <a:t>Casey </a:t>
            </a:r>
            <a:r>
              <a:rPr lang="en-US" dirty="0" err="1"/>
              <a:t>Motsisi</a:t>
            </a:r>
            <a:r>
              <a:rPr lang="en-US" dirty="0"/>
              <a:t>, 						</a:t>
            </a:r>
          </a:p>
          <a:p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88871" y="1545373"/>
            <a:ext cx="1397929" cy="1660912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47279" y="3699060"/>
            <a:ext cx="1563920" cy="2591361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5519853" y="3244334"/>
            <a:ext cx="1237785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None/>
            </a:pPr>
            <a:r>
              <a:rPr lang="en-US" sz="2800" dirty="0" err="1" smtClean="0"/>
              <a:t>Mafika</a:t>
            </a:r>
            <a:r>
              <a:rPr lang="en-US" sz="2800" dirty="0" smtClean="0"/>
              <a:t> </a:t>
            </a:r>
            <a:r>
              <a:rPr lang="en-US" sz="2800" dirty="0" err="1" smtClean="0"/>
              <a:t>Gwala</a:t>
            </a:r>
            <a:endParaRPr lang="en-US" sz="2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Soweto poetry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Soweto poetry was distinct due to its hidden to more gradually direct confrontation with racism</a:t>
            </a:r>
          </a:p>
          <a:p>
            <a:r>
              <a:rPr lang="en-US" dirty="0" smtClean="0"/>
              <a:t>while the immediate symbols of oppression come from everyday life (bulldozers razing shacks, for example, and so dictating mechanical policies of ‘resettlement')</a:t>
            </a:r>
          </a:p>
          <a:p>
            <a:r>
              <a:rPr lang="en-US" dirty="0" smtClean="0"/>
              <a:t>a township of wrecked cars, hovels, scavenging dogs and siren screams.</a:t>
            </a:r>
            <a:endParaRPr lang="en-US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2800" dirty="0" smtClean="0"/>
              <a:t>From a collection of poems</a:t>
            </a:r>
            <a:br>
              <a:rPr lang="en-US" sz="2800" dirty="0" smtClean="0"/>
            </a:br>
            <a:r>
              <a:rPr lang="en-US" sz="2800" dirty="0" smtClean="0"/>
              <a:t> </a:t>
            </a:r>
            <a:r>
              <a:rPr lang="en-US" sz="2800" i="1" dirty="0" smtClean="0"/>
              <a:t>No Baby Must Weep </a:t>
            </a:r>
            <a:br>
              <a:rPr lang="en-US" sz="2800" i="1" dirty="0" smtClean="0"/>
            </a:br>
            <a:r>
              <a:rPr lang="en-US" sz="2800" dirty="0" smtClean="0"/>
              <a:t>by </a:t>
            </a:r>
            <a:r>
              <a:rPr lang="en-US" sz="2800" dirty="0" err="1" smtClean="0"/>
              <a:t>Mongane</a:t>
            </a:r>
            <a:r>
              <a:rPr lang="en-US" sz="2800" dirty="0" smtClean="0"/>
              <a:t> Wally </a:t>
            </a:r>
            <a:r>
              <a:rPr lang="en-US" sz="2800" dirty="0" err="1" smtClean="0"/>
              <a:t>Serote</a:t>
            </a:r>
            <a:endParaRPr lang="en-US" sz="2800" dirty="0"/>
          </a:p>
        </p:txBody>
      </p:sp>
      <p:sp>
        <p:nvSpPr>
          <p:cNvPr id="8" name="Content Placeholder 7"/>
          <p:cNvSpPr>
            <a:spLocks noGrp="1"/>
          </p:cNvSpPr>
          <p:nvPr>
            <p:ph sz="half" idx="1"/>
          </p:nvPr>
        </p:nvSpPr>
        <p:spPr/>
        <p:txBody>
          <a:bodyPr>
            <a:normAutofit fontScale="77500" lnSpcReduction="20000"/>
          </a:bodyPr>
          <a:lstStyle/>
          <a:p>
            <a:pPr>
              <a:buNone/>
            </a:pPr>
            <a:r>
              <a:rPr lang="en-US" dirty="0" err="1" smtClean="0"/>
              <a:t>i</a:t>
            </a:r>
            <a:r>
              <a:rPr lang="en-US" dirty="0" smtClean="0"/>
              <a:t> am the man you will never defeat</a:t>
            </a:r>
          </a:p>
          <a:p>
            <a:pPr>
              <a:buNone/>
            </a:pPr>
            <a:r>
              <a:rPr lang="en-US" dirty="0" err="1" smtClean="0"/>
              <a:t>i</a:t>
            </a:r>
            <a:r>
              <a:rPr lang="en-US" dirty="0" smtClean="0"/>
              <a:t> will be the one to plague you</a:t>
            </a:r>
          </a:p>
          <a:p>
            <a:pPr>
              <a:buNone/>
            </a:pPr>
            <a:r>
              <a:rPr lang="en-US" dirty="0" smtClean="0"/>
              <a:t>your children are cursed</a:t>
            </a:r>
          </a:p>
          <a:p>
            <a:pPr>
              <a:buNone/>
            </a:pPr>
            <a:r>
              <a:rPr lang="en-US" dirty="0" smtClean="0"/>
              <a:t>if you walk this earth,</a:t>
            </a:r>
          </a:p>
          <a:p>
            <a:pPr>
              <a:buNone/>
            </a:pPr>
            <a:r>
              <a:rPr lang="en-US" dirty="0" smtClean="0"/>
              <a:t>where </a:t>
            </a:r>
            <a:r>
              <a:rPr lang="en-US" dirty="0" err="1" smtClean="0"/>
              <a:t>i</a:t>
            </a:r>
            <a:r>
              <a:rPr lang="en-US" dirty="0" smtClean="0"/>
              <a:t> too walk</a:t>
            </a:r>
          </a:p>
          <a:p>
            <a:pPr>
              <a:buNone/>
            </a:pPr>
            <a:r>
              <a:rPr lang="en-US" dirty="0" smtClean="0"/>
              <a:t>and you tear my clothes</a:t>
            </a:r>
          </a:p>
          <a:p>
            <a:pPr>
              <a:buNone/>
            </a:pPr>
            <a:r>
              <a:rPr lang="en-US" dirty="0" smtClean="0"/>
              <a:t>and reach for my flesh</a:t>
            </a:r>
          </a:p>
          <a:p>
            <a:pPr>
              <a:buNone/>
            </a:pPr>
            <a:r>
              <a:rPr lang="en-US" dirty="0" smtClean="0"/>
              <a:t>and you tear my flesh to reach my blood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half" idx="2"/>
          </p:nvPr>
        </p:nvSpPr>
        <p:spPr>
          <a:xfrm>
            <a:off x="4648200" y="2442117"/>
            <a:ext cx="4038600" cy="3684046"/>
          </a:xfrm>
        </p:spPr>
        <p:txBody>
          <a:bodyPr>
            <a:normAutofit fontScale="77500" lnSpcReduction="20000"/>
          </a:bodyPr>
          <a:lstStyle/>
          <a:p>
            <a:pPr>
              <a:buNone/>
            </a:pPr>
            <a:r>
              <a:rPr lang="en-US" dirty="0" smtClean="0"/>
              <a:t>and you spill my blood to reach my bones</a:t>
            </a:r>
          </a:p>
          <a:p>
            <a:pPr>
              <a:buNone/>
            </a:pPr>
            <a:r>
              <a:rPr lang="en-US" dirty="0" smtClean="0"/>
              <a:t>and you smash my bones and hope for my soul</a:t>
            </a:r>
          </a:p>
          <a:p>
            <a:pPr>
              <a:buNone/>
            </a:pPr>
            <a:r>
              <a:rPr lang="en-US" dirty="0" err="1" smtClean="0"/>
              <a:t>i</a:t>
            </a:r>
            <a:r>
              <a:rPr lang="en-US" dirty="0" smtClean="0"/>
              <a:t> am the man you will never defeat</a:t>
            </a:r>
          </a:p>
          <a:p>
            <a:pPr>
              <a:buNone/>
            </a:pPr>
            <a:r>
              <a:rPr lang="en-US" dirty="0" err="1" smtClean="0"/>
              <a:t>i</a:t>
            </a:r>
            <a:r>
              <a:rPr lang="en-US" dirty="0" smtClean="0"/>
              <a:t> will be your shadow, to be with you always</a:t>
            </a:r>
          </a:p>
          <a:p>
            <a:pPr>
              <a:buNone/>
            </a:pPr>
            <a:r>
              <a:rPr lang="en-US" dirty="0" smtClean="0"/>
              <a:t>and one day</a:t>
            </a:r>
          </a:p>
          <a:p>
            <a:pPr>
              <a:buNone/>
            </a:pPr>
            <a:r>
              <a:rPr lang="en-US" dirty="0" smtClean="0"/>
              <a:t>when the sun rises</a:t>
            </a:r>
          </a:p>
          <a:p>
            <a:pPr>
              <a:buNone/>
            </a:pPr>
            <a:r>
              <a:rPr lang="en-US" dirty="0" smtClean="0"/>
              <a:t>the shadows will move.</a:t>
            </a:r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72300" y="412634"/>
            <a:ext cx="1714500" cy="17145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Using African oral techniques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Repetition</a:t>
            </a:r>
          </a:p>
          <a:p>
            <a:r>
              <a:rPr lang="en-US" dirty="0" smtClean="0"/>
              <a:t>Parallelism</a:t>
            </a:r>
          </a:p>
          <a:p>
            <a:r>
              <a:rPr lang="en-US" dirty="0" smtClean="0"/>
              <a:t>message of consciousness-raising and race pride</a:t>
            </a:r>
          </a:p>
          <a:p>
            <a:pPr>
              <a:buNone/>
            </a:pPr>
            <a:r>
              <a:rPr lang="en-US" dirty="0" smtClean="0"/>
              <a:t>Poems Intended for a black communal audience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i</a:t>
            </a:r>
            <a:r>
              <a:rPr lang="en-US" dirty="0" smtClean="0"/>
              <a:t> am the man you will never defeat</a:t>
            </a:r>
          </a:p>
          <a:p>
            <a:r>
              <a:rPr lang="en-US" dirty="0" err="1" smtClean="0"/>
              <a:t>i</a:t>
            </a:r>
            <a:r>
              <a:rPr lang="en-US" dirty="0" smtClean="0"/>
              <a:t> will be the one to plague you</a:t>
            </a:r>
          </a:p>
          <a:p>
            <a:r>
              <a:rPr lang="en-US" dirty="0" smtClean="0"/>
              <a:t>…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Poets after the apartheid regime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Female poet, Malika </a:t>
            </a:r>
            <a:r>
              <a:rPr lang="en-US" dirty="0" err="1" smtClean="0"/>
              <a:t>Ndlovu</a:t>
            </a:r>
            <a:r>
              <a:rPr lang="en-US" dirty="0" smtClean="0"/>
              <a:t> (born in 1971)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425589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“Through” by </a:t>
            </a:r>
            <a:r>
              <a:rPr lang="en-US" dirty="0" err="1" smtClean="0"/>
              <a:t>Malika</a:t>
            </a:r>
            <a:r>
              <a:rPr lang="en-US" dirty="0" smtClean="0"/>
              <a:t> </a:t>
            </a:r>
            <a:r>
              <a:rPr lang="en-US" dirty="0" err="1" smtClean="0"/>
              <a:t>Ndlovu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Ndlovu</a:t>
            </a:r>
            <a:r>
              <a:rPr lang="en-US" dirty="0" smtClean="0"/>
              <a:t>, woman poet in south Africa speaks of a place that she must journey to in order to receive joy and release </a:t>
            </a:r>
          </a:p>
          <a:p>
            <a:r>
              <a:rPr lang="en-US" dirty="0" smtClean="0"/>
              <a:t>she also speaks of an inner struggle of anger and sadness due to the years of apartheid</a:t>
            </a:r>
          </a:p>
          <a:p>
            <a:endParaRPr lang="en-US" dirty="0" smtClean="0"/>
          </a:p>
          <a:p>
            <a:pPr>
              <a:buNone/>
            </a:pPr>
            <a:r>
              <a:rPr lang="en-US" dirty="0" smtClean="0"/>
              <a:t>“a place of rage, a place of mourning within to which I must go, cross the valley of fear” </a:t>
            </a:r>
            <a:endParaRPr lang="en-US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“Through” by </a:t>
            </a:r>
            <a:r>
              <a:rPr lang="en-US" dirty="0" err="1" smtClean="0"/>
              <a:t>Malika</a:t>
            </a:r>
            <a:r>
              <a:rPr lang="en-US" dirty="0" smtClean="0"/>
              <a:t> </a:t>
            </a:r>
            <a:r>
              <a:rPr lang="en-US" dirty="0" err="1" smtClean="0"/>
              <a:t>Ndlovu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South Africa was full of hatred, sadness, and torture, but to 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“cross the valley of fear” there was in the near future, as she visualized and expressed in her poem, it is also a place of joy and release.</a:t>
            </a:r>
          </a:p>
          <a:p>
            <a:pPr>
              <a:buNone/>
            </a:pPr>
            <a:r>
              <a:rPr lang="en-US" dirty="0" smtClean="0"/>
              <a:t>Born into Africa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African Women Discuss Peace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None/>
            </a:pPr>
            <a:endParaRPr lang="en-US" dirty="0" smtClean="0">
              <a:hlinkClick r:id="rId3"/>
            </a:endParaRPr>
          </a:p>
          <a:p>
            <a:r>
              <a:rPr lang="en-US" dirty="0" smtClean="0"/>
              <a:t>Malika </a:t>
            </a:r>
            <a:r>
              <a:rPr lang="en-US" dirty="0" err="1" smtClean="0"/>
              <a:t>Ndlovu</a:t>
            </a:r>
            <a:r>
              <a:rPr lang="en-US" dirty="0" smtClean="0"/>
              <a:t>, Poet, opening event, African Women discuss Peace: A necessity in our time.</a:t>
            </a:r>
          </a:p>
          <a:p>
            <a:pPr marL="0" indent="0">
              <a:buNone/>
            </a:pPr>
            <a:r>
              <a:rPr lang="en-US" dirty="0"/>
              <a:t>6:00 </a:t>
            </a:r>
            <a:r>
              <a:rPr lang="en-US" dirty="0" err="1"/>
              <a:t>mins</a:t>
            </a:r>
            <a:r>
              <a:rPr lang="en-US" dirty="0"/>
              <a:t>. </a:t>
            </a:r>
            <a:r>
              <a:rPr lang="en-US" dirty="0" smtClean="0">
                <a:hlinkClick r:id="rId3"/>
              </a:rPr>
              <a:t>http://www.youtube.com/watch?v=ywyNPc_Ta_c</a:t>
            </a:r>
          </a:p>
          <a:p>
            <a:r>
              <a:rPr lang="en-US" dirty="0" smtClean="0"/>
              <a:t>closing ceremony</a:t>
            </a:r>
            <a:endParaRPr lang="en-US" dirty="0" smtClean="0">
              <a:hlinkClick r:id="rId3"/>
            </a:endParaRPr>
          </a:p>
          <a:p>
            <a:r>
              <a:rPr lang="en-US" dirty="0" smtClean="0">
                <a:hlinkClick r:id="rId3"/>
              </a:rPr>
              <a:t>http://www.youtube.com/watch?v=SU0h6ddz6Oo</a:t>
            </a:r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Sources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 err="1" smtClean="0"/>
              <a:t>Attridge</a:t>
            </a:r>
            <a:r>
              <a:rPr lang="en-US" dirty="0" smtClean="0"/>
              <a:t>, Derek and Rosemary Jolly, eds. 1998. </a:t>
            </a:r>
            <a:r>
              <a:rPr lang="en-US" i="1" dirty="0" smtClean="0"/>
              <a:t>Writing in South Africa: Literature, apartheid and democracy, 1970-1995</a:t>
            </a:r>
            <a:r>
              <a:rPr lang="en-US" dirty="0" smtClean="0"/>
              <a:t>. Cambridge, UK: Cambridge UP.</a:t>
            </a:r>
          </a:p>
          <a:p>
            <a:r>
              <a:rPr lang="en-US" dirty="0" err="1" smtClean="0"/>
              <a:t>Aolayan</a:t>
            </a:r>
            <a:r>
              <a:rPr lang="en-US" dirty="0" smtClean="0"/>
              <a:t>, </a:t>
            </a:r>
            <a:r>
              <a:rPr lang="en-US" dirty="0" err="1" smtClean="0"/>
              <a:t>Funso</a:t>
            </a:r>
            <a:r>
              <a:rPr lang="en-US" dirty="0" smtClean="0"/>
              <a:t>. 2004. </a:t>
            </a:r>
            <a:r>
              <a:rPr lang="en-US" i="1" dirty="0" smtClean="0"/>
              <a:t>Culture and Customs of South Africa</a:t>
            </a:r>
            <a:r>
              <a:rPr lang="en-US" dirty="0" smtClean="0"/>
              <a:t>. Westport, CT: Greenwood Press, 36. </a:t>
            </a:r>
          </a:p>
          <a:p>
            <a:r>
              <a:rPr lang="en-US" dirty="0" smtClean="0"/>
              <a:t>Chapman, Michael.  </a:t>
            </a:r>
            <a:r>
              <a:rPr lang="en-US" i="1" dirty="0" smtClean="0"/>
              <a:t>South African Literatures</a:t>
            </a:r>
            <a:r>
              <a:rPr lang="en-US" dirty="0" smtClean="0"/>
              <a:t>. http://</a:t>
            </a:r>
            <a:r>
              <a:rPr lang="en-US" dirty="0" err="1" smtClean="0"/>
              <a:t>www.michaelchapman.co.za/index.php?option</a:t>
            </a:r>
            <a:r>
              <a:rPr lang="en-US" dirty="0" smtClean="0"/>
              <a:t>.</a:t>
            </a:r>
          </a:p>
          <a:p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Sources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 smtClean="0"/>
              <a:t>Nowak, Dr. </a:t>
            </a:r>
            <a:r>
              <a:rPr lang="en-US" dirty="0" err="1" smtClean="0"/>
              <a:t>Helge</a:t>
            </a:r>
            <a:r>
              <a:rPr lang="en-US" dirty="0" smtClean="0"/>
              <a:t>  and Dr. Horst </a:t>
            </a:r>
            <a:r>
              <a:rPr lang="en-US" dirty="0" err="1" smtClean="0"/>
              <a:t>Zander</a:t>
            </a:r>
            <a:r>
              <a:rPr lang="en-US" dirty="0" smtClean="0"/>
              <a:t>, eds. “Born in Africa but…”.</a:t>
            </a:r>
            <a:r>
              <a:rPr lang="en-US" i="1" dirty="0" smtClean="0"/>
              <a:t> Women’s Poetry of post-Apartheid South Africa in English.</a:t>
            </a:r>
            <a:r>
              <a:rPr lang="en-US" dirty="0" smtClean="0"/>
              <a:t>  2009. http://edoc.ub.unimuenchen.de/10368/1/Vogt_Isabelle.pdf. </a:t>
            </a:r>
          </a:p>
          <a:p>
            <a:pPr>
              <a:buNone/>
            </a:pPr>
            <a:r>
              <a:rPr lang="en-US" dirty="0" smtClean="0"/>
              <a:t> </a:t>
            </a:r>
          </a:p>
          <a:p>
            <a:r>
              <a:rPr lang="en-US" dirty="0" smtClean="0"/>
              <a:t>"Ethnic Groups." </a:t>
            </a:r>
            <a:r>
              <a:rPr lang="en-US" i="1" dirty="0" smtClean="0"/>
              <a:t>South Africa</a:t>
            </a:r>
            <a:r>
              <a:rPr lang="en-US" dirty="0" smtClean="0"/>
              <a:t>. </a:t>
            </a:r>
            <a:r>
              <a:rPr lang="en-US" dirty="0" err="1" smtClean="0"/>
              <a:t>N.p</a:t>
            </a:r>
            <a:r>
              <a:rPr lang="en-US" dirty="0" smtClean="0"/>
              <a:t>., </a:t>
            </a:r>
            <a:r>
              <a:rPr lang="en-US" dirty="0" err="1" smtClean="0"/>
              <a:t>n.d</a:t>
            </a:r>
            <a:r>
              <a:rPr lang="en-US" dirty="0" smtClean="0"/>
              <a:t>. Web. 5 Dec 2011. </a:t>
            </a:r>
            <a:r>
              <a:rPr lang="en-US" dirty="0" err="1" smtClean="0">
                <a:hlinkClick r:id="rId3"/>
              </a:rPr>
              <a:t>http://www.jyu.fi/viesti/verkkotuotanto/kp/sa/peop_ethnicgrps.shtml</a:t>
            </a:r>
            <a:r>
              <a:rPr lang="en-US" dirty="0" err="1" smtClean="0"/>
              <a:t>.</a:t>
            </a:r>
            <a:r>
              <a:rPr lang="en-US" dirty="0" smtClean="0"/>
              <a:t> </a:t>
            </a:r>
          </a:p>
          <a:p>
            <a:r>
              <a:rPr lang="en-US" dirty="0" smtClean="0"/>
              <a:t> </a:t>
            </a:r>
          </a:p>
          <a:p>
            <a:r>
              <a:rPr lang="en-US" dirty="0" smtClean="0"/>
              <a:t>Jordan, June. "Poem for South African Women." </a:t>
            </a:r>
            <a:r>
              <a:rPr lang="en-US" i="1" dirty="0" smtClean="0"/>
              <a:t>By June </a:t>
            </a:r>
            <a:r>
              <a:rPr lang="en-US" dirty="0" smtClean="0"/>
              <a:t>(2005): </a:t>
            </a:r>
            <a:r>
              <a:rPr lang="en-US" dirty="0" err="1" smtClean="0"/>
              <a:t>n.pag</a:t>
            </a:r>
            <a:r>
              <a:rPr lang="en-US" dirty="0" smtClean="0"/>
              <a:t>. </a:t>
            </a:r>
            <a:r>
              <a:rPr lang="en-US" i="1" dirty="0" smtClean="0"/>
              <a:t>June Jordan</a:t>
            </a:r>
            <a:r>
              <a:rPr lang="en-US" dirty="0" smtClean="0"/>
              <a:t>. Web. 5 Dec 2011. </a:t>
            </a:r>
            <a:r>
              <a:rPr lang="en-US" dirty="0" err="1" smtClean="0"/>
              <a:t>http://www.junejordan.net/poem-for-south-african-women.html</a:t>
            </a:r>
            <a:r>
              <a:rPr lang="en-US" dirty="0" smtClean="0"/>
              <a:t>.</a:t>
            </a:r>
          </a:p>
          <a:p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228</TotalTime>
  <Words>901</Words>
  <Application>Microsoft Office PowerPoint</Application>
  <PresentationFormat>On-screen Show (4:3)</PresentationFormat>
  <Paragraphs>151</Paragraphs>
  <Slides>16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9" baseType="lpstr">
      <vt:lpstr>Arial</vt:lpstr>
      <vt:lpstr>Calibri</vt:lpstr>
      <vt:lpstr>Office Theme</vt:lpstr>
      <vt:lpstr>Poetry in South Africa</vt:lpstr>
      <vt:lpstr>Poetry assignment</vt:lpstr>
      <vt:lpstr>Always a Suspect By Oswald Mbuyiseni Mitshali  </vt:lpstr>
      <vt:lpstr>Poetry assignment continued</vt:lpstr>
      <vt:lpstr>Themes &amp; style of poetry</vt:lpstr>
      <vt:lpstr> The intellectual and literary background to Soweto poetry- 1970s </vt:lpstr>
      <vt:lpstr>Soweto poetry or Township poetry   </vt:lpstr>
      <vt:lpstr>Soweto poetry</vt:lpstr>
      <vt:lpstr>From a collection of poems  No Baby Must Weep  by Mongane Wally Serote</vt:lpstr>
      <vt:lpstr>Using African oral techniques</vt:lpstr>
      <vt:lpstr>Poets after the apartheid regime</vt:lpstr>
      <vt:lpstr>“Through” by Malika Ndlovu </vt:lpstr>
      <vt:lpstr>“Through” by Malika Ndlovu </vt:lpstr>
      <vt:lpstr>African Women Discuss Peace</vt:lpstr>
      <vt:lpstr>Sources</vt:lpstr>
      <vt:lpstr>Sources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Resistance Arts in South Africa</dc:title>
  <dc:creator>cynthia</dc:creator>
  <cp:lastModifiedBy>Colleen Haas</cp:lastModifiedBy>
  <cp:revision>13</cp:revision>
  <dcterms:created xsi:type="dcterms:W3CDTF">2012-11-03T19:20:39Z</dcterms:created>
  <dcterms:modified xsi:type="dcterms:W3CDTF">2018-11-05T20:10:12Z</dcterms:modified>
</cp:coreProperties>
</file>